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7" r:id="rId3"/>
    <p:sldId id="268" r:id="rId4"/>
    <p:sldId id="262" r:id="rId5"/>
    <p:sldId id="269" r:id="rId6"/>
    <p:sldId id="270" r:id="rId7"/>
    <p:sldId id="257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33AFA-E971-4486-9A51-FA387497C0FC}" type="datetimeFigureOut">
              <a:rPr lang="fi-FI" smtClean="0"/>
              <a:pPr/>
              <a:t>17.1.2010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36B67A-02D5-45F0-B162-297A0C118528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13050B-ED50-4AF0-945B-915EE9345003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995" y="4343291"/>
            <a:ext cx="5488011" cy="4113843"/>
          </a:xfrm>
          <a:noFill/>
          <a:ln/>
        </p:spPr>
        <p:txBody>
          <a:bodyPr/>
          <a:lstStyle/>
          <a:p>
            <a:pPr eaLnBrk="1" hangingPunct="1"/>
            <a:endParaRPr lang="fi-FI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CEDEBE-370C-4210-A3B2-9D97966ACA9B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995" y="4343291"/>
            <a:ext cx="5488011" cy="4113843"/>
          </a:xfrm>
          <a:noFill/>
          <a:ln/>
        </p:spPr>
        <p:txBody>
          <a:bodyPr/>
          <a:lstStyle/>
          <a:p>
            <a:pPr eaLnBrk="1" hangingPunct="1"/>
            <a:endParaRPr lang="fi-FI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628C19-0CCC-41DF-86BC-0EFCED52CB79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995" y="4343291"/>
            <a:ext cx="5488011" cy="4113843"/>
          </a:xfrm>
          <a:noFill/>
          <a:ln/>
        </p:spPr>
        <p:txBody>
          <a:bodyPr/>
          <a:lstStyle/>
          <a:p>
            <a:pPr eaLnBrk="1" hangingPunct="1"/>
            <a:endParaRPr lang="fi-FI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BCEE3-CC48-4E20-8D64-12C30CEFBA30}" type="datetimeFigureOut">
              <a:rPr lang="fi-FI" smtClean="0"/>
              <a:pPr/>
              <a:t>17.1.2010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E750-2160-483B-ADF1-803DEB7BD4B8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BCEE3-CC48-4E20-8D64-12C30CEFBA30}" type="datetimeFigureOut">
              <a:rPr lang="fi-FI" smtClean="0"/>
              <a:pPr/>
              <a:t>17.1.2010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E750-2160-483B-ADF1-803DEB7BD4B8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BCEE3-CC48-4E20-8D64-12C30CEFBA30}" type="datetimeFigureOut">
              <a:rPr lang="fi-FI" smtClean="0"/>
              <a:pPr/>
              <a:t>17.1.2010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E750-2160-483B-ADF1-803DEB7BD4B8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BCEE3-CC48-4E20-8D64-12C30CEFBA30}" type="datetimeFigureOut">
              <a:rPr lang="fi-FI" smtClean="0"/>
              <a:pPr/>
              <a:t>17.1.2010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E750-2160-483B-ADF1-803DEB7BD4B8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BCEE3-CC48-4E20-8D64-12C30CEFBA30}" type="datetimeFigureOut">
              <a:rPr lang="fi-FI" smtClean="0"/>
              <a:pPr/>
              <a:t>17.1.2010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E750-2160-483B-ADF1-803DEB7BD4B8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BCEE3-CC48-4E20-8D64-12C30CEFBA30}" type="datetimeFigureOut">
              <a:rPr lang="fi-FI" smtClean="0"/>
              <a:pPr/>
              <a:t>17.1.2010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E750-2160-483B-ADF1-803DEB7BD4B8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BCEE3-CC48-4E20-8D64-12C30CEFBA30}" type="datetimeFigureOut">
              <a:rPr lang="fi-FI" smtClean="0"/>
              <a:pPr/>
              <a:t>17.1.2010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E750-2160-483B-ADF1-803DEB7BD4B8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BCEE3-CC48-4E20-8D64-12C30CEFBA30}" type="datetimeFigureOut">
              <a:rPr lang="fi-FI" smtClean="0"/>
              <a:pPr/>
              <a:t>17.1.2010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E750-2160-483B-ADF1-803DEB7BD4B8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BCEE3-CC48-4E20-8D64-12C30CEFBA30}" type="datetimeFigureOut">
              <a:rPr lang="fi-FI" smtClean="0"/>
              <a:pPr/>
              <a:t>17.1.2010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E750-2160-483B-ADF1-803DEB7BD4B8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BCEE3-CC48-4E20-8D64-12C30CEFBA30}" type="datetimeFigureOut">
              <a:rPr lang="fi-FI" smtClean="0"/>
              <a:pPr/>
              <a:t>17.1.2010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E750-2160-483B-ADF1-803DEB7BD4B8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BCEE3-CC48-4E20-8D64-12C30CEFBA30}" type="datetimeFigureOut">
              <a:rPr lang="fi-FI" smtClean="0"/>
              <a:pPr/>
              <a:t>17.1.2010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E750-2160-483B-ADF1-803DEB7BD4B8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BCEE3-CC48-4E20-8D64-12C30CEFBA30}" type="datetimeFigureOut">
              <a:rPr lang="fi-FI" smtClean="0"/>
              <a:pPr/>
              <a:t>17.1.2010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9E750-2160-483B-ADF1-803DEB7BD4B8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niina.impio@oulu.fi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i-FI" sz="5400" dirty="0" smtClean="0"/>
              <a:t>Kevään 2010 aloitus</a:t>
            </a:r>
            <a:endParaRPr lang="fi-FI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15110" cy="757246"/>
          </a:xfrm>
        </p:spPr>
        <p:txBody>
          <a:bodyPr/>
          <a:lstStyle/>
          <a:p>
            <a:r>
              <a:rPr lang="fi-FI" dirty="0" err="1" smtClean="0"/>
              <a:t>Edutool-opinnot</a:t>
            </a:r>
            <a:r>
              <a:rPr lang="fi-FI" dirty="0" smtClean="0"/>
              <a:t> </a:t>
            </a:r>
            <a:r>
              <a:rPr lang="fi-FI" dirty="0" smtClean="0"/>
              <a:t>18.1</a:t>
            </a:r>
            <a:r>
              <a:rPr lang="fi-FI" dirty="0" smtClean="0"/>
              <a:t>.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09650" y="769938"/>
            <a:ext cx="7273925" cy="5391150"/>
          </a:xfrm>
        </p:spPr>
        <p:txBody>
          <a:bodyPr>
            <a:normAutofit/>
          </a:bodyPr>
          <a:lstStyle/>
          <a:p>
            <a:pPr marL="0">
              <a:lnSpc>
                <a:spcPct val="90000"/>
              </a:lnSpc>
              <a:buNone/>
            </a:pPr>
            <a:r>
              <a:rPr lang="fi-FI" sz="3600" dirty="0" smtClean="0"/>
              <a:t>Pohtikaa tässä pöydässä </a:t>
            </a:r>
          </a:p>
          <a:p>
            <a:pPr marL="0">
              <a:lnSpc>
                <a:spcPct val="90000"/>
              </a:lnSpc>
              <a:buFontTx/>
              <a:buChar char="•"/>
            </a:pPr>
            <a:endParaRPr lang="fi-FI" sz="3000" dirty="0" smtClean="0"/>
          </a:p>
          <a:p>
            <a:pPr marL="0">
              <a:lnSpc>
                <a:spcPct val="90000"/>
              </a:lnSpc>
              <a:buFontTx/>
              <a:buChar char="•"/>
            </a:pPr>
            <a:r>
              <a:rPr lang="fi-FI" sz="3000" dirty="0" smtClean="0"/>
              <a:t>Mitä olette pitäneet opintojen työskentelytavoista (esim. lähiopetukset, </a:t>
            </a:r>
            <a:r>
              <a:rPr lang="fi-FI" sz="3000" dirty="0" err="1" smtClean="0"/>
              <a:t>itsenäinen-</a:t>
            </a:r>
            <a:r>
              <a:rPr lang="fi-FI" sz="3000" dirty="0" smtClean="0"/>
              <a:t> ja verkkotyöskentely</a:t>
            </a:r>
            <a:r>
              <a:rPr lang="fi-FI" sz="3000" dirty="0" smtClean="0"/>
              <a:t>, </a:t>
            </a:r>
            <a:r>
              <a:rPr lang="fi-FI" sz="3000" dirty="0" smtClean="0"/>
              <a:t> käytetyt teknologiat, arviointi)?</a:t>
            </a:r>
          </a:p>
          <a:p>
            <a:pPr marL="0">
              <a:lnSpc>
                <a:spcPct val="90000"/>
              </a:lnSpc>
              <a:buFontTx/>
              <a:buChar char="•"/>
            </a:pPr>
            <a:endParaRPr lang="fi-FI" sz="3000" dirty="0" smtClean="0"/>
          </a:p>
          <a:p>
            <a:pPr marL="0">
              <a:lnSpc>
                <a:spcPct val="90000"/>
              </a:lnSpc>
              <a:buFontTx/>
              <a:buChar char="•"/>
            </a:pPr>
            <a:r>
              <a:rPr lang="fi-FI" sz="3000" dirty="0" smtClean="0"/>
              <a:t>Miten opintojen aikataulutus on toiminut</a:t>
            </a:r>
            <a:r>
              <a:rPr lang="fi-FI" sz="3000" dirty="0" smtClean="0"/>
              <a:t>?</a:t>
            </a:r>
          </a:p>
          <a:p>
            <a:pPr marL="0">
              <a:lnSpc>
                <a:spcPct val="90000"/>
              </a:lnSpc>
              <a:buFontTx/>
              <a:buChar char="•"/>
            </a:pPr>
            <a:endParaRPr lang="fi-FI" sz="3000" dirty="0" smtClean="0"/>
          </a:p>
          <a:p>
            <a:pPr marL="0">
              <a:lnSpc>
                <a:spcPct val="90000"/>
              </a:lnSpc>
              <a:buFontTx/>
              <a:buChar char="•"/>
            </a:pPr>
            <a:r>
              <a:rPr lang="fi-FI" sz="3000" dirty="0" smtClean="0"/>
              <a:t>Millaisia kehittämisehdotuksia  teillä on työskentelytapoihin </a:t>
            </a:r>
            <a:r>
              <a:rPr lang="fi-FI" sz="3000" dirty="0" smtClean="0"/>
              <a:t>ja aikatauluihin?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28662" y="500042"/>
            <a:ext cx="7324725" cy="5057775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  <a:defRPr/>
            </a:pPr>
            <a:r>
              <a:rPr lang="fi-FI" sz="3600" dirty="0" smtClean="0"/>
              <a:t>Pohtikaa tässä pöydässä </a:t>
            </a:r>
            <a:endParaRPr lang="fi-FI" sz="3000" dirty="0" smtClean="0"/>
          </a:p>
          <a:p>
            <a:pPr>
              <a:spcBef>
                <a:spcPct val="0"/>
              </a:spcBef>
              <a:buFontTx/>
              <a:buNone/>
              <a:defRPr/>
            </a:pPr>
            <a:endParaRPr lang="fi-FI" sz="3000" dirty="0" smtClean="0"/>
          </a:p>
          <a:p>
            <a:pPr>
              <a:spcBef>
                <a:spcPct val="0"/>
              </a:spcBef>
              <a:defRPr/>
            </a:pPr>
            <a:r>
              <a:rPr lang="fi-FI" sz="3000" dirty="0" smtClean="0"/>
              <a:t>Mitä olette oppineet </a:t>
            </a:r>
            <a:r>
              <a:rPr lang="fi-FI" sz="3000" dirty="0" err="1" smtClean="0"/>
              <a:t>Edutool-opinnoissa</a:t>
            </a:r>
            <a:r>
              <a:rPr lang="fi-FI" sz="3000" dirty="0" smtClean="0"/>
              <a:t> tähän mennessä? 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fi-FI" sz="3000" dirty="0" smtClean="0"/>
          </a:p>
          <a:p>
            <a:pPr>
              <a:spcBef>
                <a:spcPct val="0"/>
              </a:spcBef>
              <a:defRPr/>
            </a:pPr>
            <a:r>
              <a:rPr lang="fi-FI" sz="3000" dirty="0" smtClean="0"/>
              <a:t>Mitä olette pitäneet opintojen sisällöistä? Ovatko sisällöt vastanneet </a:t>
            </a:r>
            <a:r>
              <a:rPr lang="fi-FI" sz="3000" dirty="0" smtClean="0"/>
              <a:t>odotuksianne? </a:t>
            </a:r>
            <a:endParaRPr lang="fi-FI" sz="3000" dirty="0" smtClean="0"/>
          </a:p>
          <a:p>
            <a:pPr eaLnBrk="1" hangingPunct="1">
              <a:defRPr/>
            </a:pPr>
            <a:endParaRPr lang="fi-FI" sz="3000" dirty="0" smtClean="0"/>
          </a:p>
          <a:p>
            <a:pPr eaLnBrk="1" hangingPunct="1">
              <a:defRPr/>
            </a:pPr>
            <a:r>
              <a:rPr lang="fi-FI" sz="3000" dirty="0" smtClean="0"/>
              <a:t>Millaisia toiveita teillä on tulevien opintojaksojen sisältöihin ja työskentelyyn?</a:t>
            </a:r>
            <a:endParaRPr lang="fi-FI" sz="30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Maanantain 18.1. </a:t>
            </a:r>
            <a:r>
              <a:rPr lang="fi-FI" dirty="0" smtClean="0"/>
              <a:t>ohjelma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500174"/>
            <a:ext cx="7500990" cy="4857784"/>
          </a:xfrm>
        </p:spPr>
        <p:txBody>
          <a:bodyPr>
            <a:normAutofit fontScale="77500" lnSpcReduction="20000"/>
          </a:bodyPr>
          <a:lstStyle/>
          <a:p>
            <a:r>
              <a:rPr lang="fi-FI" sz="2800" dirty="0"/>
              <a:t>klo 8.15.-</a:t>
            </a:r>
            <a:r>
              <a:rPr lang="fi-FI" sz="2800" dirty="0" smtClean="0"/>
              <a:t>9.30 </a:t>
            </a:r>
            <a:r>
              <a:rPr lang="fi-FI" sz="2800" dirty="0" err="1" smtClean="0"/>
              <a:t>Edutool-opintojen</a:t>
            </a:r>
            <a:r>
              <a:rPr lang="fi-FI" sz="2800" dirty="0" smtClean="0"/>
              <a:t> kevät ja muistellaan myös syksyä/ </a:t>
            </a:r>
            <a:r>
              <a:rPr lang="fi-FI" sz="2800" dirty="0"/>
              <a:t>Niina</a:t>
            </a:r>
            <a:br>
              <a:rPr lang="fi-FI" sz="2800" dirty="0"/>
            </a:br>
            <a:endParaRPr lang="fi-FI" sz="2800" dirty="0" smtClean="0"/>
          </a:p>
          <a:p>
            <a:r>
              <a:rPr lang="fi-FI" sz="2800" dirty="0" smtClean="0"/>
              <a:t>klo </a:t>
            </a:r>
            <a:r>
              <a:rPr lang="fi-FI" sz="2800" dirty="0"/>
              <a:t>9.30.-</a:t>
            </a:r>
            <a:r>
              <a:rPr lang="fi-FI" sz="2800" dirty="0" smtClean="0"/>
              <a:t>11 </a:t>
            </a:r>
            <a:r>
              <a:rPr lang="fi-FI" sz="2800" dirty="0"/>
              <a:t>luento/Jari</a:t>
            </a:r>
            <a:br>
              <a:rPr lang="fi-FI" sz="2800" dirty="0"/>
            </a:br>
            <a:endParaRPr lang="fi-FI" sz="2800" dirty="0" smtClean="0"/>
          </a:p>
          <a:p>
            <a:r>
              <a:rPr lang="fi-FI" sz="2800" dirty="0" smtClean="0"/>
              <a:t>k</a:t>
            </a:r>
            <a:r>
              <a:rPr lang="fi-FI" sz="2800" dirty="0" smtClean="0"/>
              <a:t>lo  11</a:t>
            </a:r>
            <a:r>
              <a:rPr lang="fi-FI" sz="2800" dirty="0"/>
              <a:t>.-</a:t>
            </a:r>
            <a:r>
              <a:rPr lang="fi-FI" sz="2800" dirty="0" smtClean="0"/>
              <a:t>11.45 </a:t>
            </a:r>
            <a:r>
              <a:rPr lang="fi-FI" sz="2800" dirty="0"/>
              <a:t>lounas</a:t>
            </a:r>
            <a:br>
              <a:rPr lang="fi-FI" sz="2800" dirty="0"/>
            </a:br>
            <a:endParaRPr lang="fi-FI" sz="2800" dirty="0" smtClean="0"/>
          </a:p>
          <a:p>
            <a:r>
              <a:rPr lang="fi-FI" sz="2800" dirty="0" smtClean="0"/>
              <a:t>k</a:t>
            </a:r>
            <a:r>
              <a:rPr lang="fi-FI" sz="2800" dirty="0" smtClean="0"/>
              <a:t>lo 11.45</a:t>
            </a:r>
            <a:r>
              <a:rPr lang="fi-FI" sz="2800" dirty="0"/>
              <a:t>.-</a:t>
            </a:r>
            <a:r>
              <a:rPr lang="fi-FI" sz="2800" dirty="0" smtClean="0"/>
              <a:t>13 </a:t>
            </a:r>
            <a:r>
              <a:rPr lang="fi-FI" sz="2800" dirty="0"/>
              <a:t>luento/Harto</a:t>
            </a:r>
            <a:br>
              <a:rPr lang="fi-FI" sz="2800" dirty="0"/>
            </a:br>
            <a:endParaRPr lang="fi-FI" sz="2800" dirty="0" smtClean="0"/>
          </a:p>
          <a:p>
            <a:r>
              <a:rPr lang="fi-FI" sz="2800" dirty="0" smtClean="0"/>
              <a:t>k</a:t>
            </a:r>
            <a:r>
              <a:rPr lang="fi-FI" sz="2800" dirty="0" smtClean="0"/>
              <a:t>lo 13</a:t>
            </a:r>
            <a:r>
              <a:rPr lang="fi-FI" sz="2800" dirty="0"/>
              <a:t>.-</a:t>
            </a:r>
            <a:r>
              <a:rPr lang="fi-FI" sz="2800" dirty="0" smtClean="0"/>
              <a:t>13.15 </a:t>
            </a:r>
            <a:r>
              <a:rPr lang="fi-FI" sz="2800" dirty="0"/>
              <a:t>tauko/valmistellaan </a:t>
            </a:r>
            <a:r>
              <a:rPr lang="fi-FI" sz="2800" dirty="0" err="1"/>
              <a:t>ACP-neukkari</a:t>
            </a:r>
            <a:r>
              <a:rPr lang="fi-FI" sz="2800" dirty="0"/>
              <a:t/>
            </a:r>
            <a:br>
              <a:rPr lang="fi-FI" sz="2800" dirty="0"/>
            </a:br>
            <a:endParaRPr lang="fi-FI" sz="2800" dirty="0" smtClean="0"/>
          </a:p>
          <a:p>
            <a:r>
              <a:rPr lang="fi-FI" sz="2800" dirty="0" smtClean="0"/>
              <a:t>k</a:t>
            </a:r>
            <a:r>
              <a:rPr lang="fi-FI" sz="2800" dirty="0" smtClean="0"/>
              <a:t>lo 13.15</a:t>
            </a:r>
            <a:r>
              <a:rPr lang="fi-FI" sz="2800" dirty="0"/>
              <a:t>.-</a:t>
            </a:r>
            <a:r>
              <a:rPr lang="fi-FI" sz="2800" dirty="0" smtClean="0"/>
              <a:t>14.15 </a:t>
            </a:r>
            <a:r>
              <a:rPr lang="fi-FI" sz="2800" dirty="0"/>
              <a:t>luento/Ola</a:t>
            </a:r>
            <a:br>
              <a:rPr lang="fi-FI" sz="2800" dirty="0"/>
            </a:br>
            <a:endParaRPr lang="fi-FI" sz="2800" dirty="0" smtClean="0"/>
          </a:p>
          <a:p>
            <a:r>
              <a:rPr lang="fi-FI" sz="2800" dirty="0" smtClean="0"/>
              <a:t>k</a:t>
            </a:r>
            <a:r>
              <a:rPr lang="fi-FI" sz="2800" dirty="0" smtClean="0"/>
              <a:t>lo 14.15</a:t>
            </a:r>
            <a:r>
              <a:rPr lang="fi-FI" sz="2800" dirty="0" smtClean="0"/>
              <a:t>.-15.00 </a:t>
            </a:r>
            <a:r>
              <a:rPr lang="fi-FI" sz="2800" dirty="0"/>
              <a:t>yhteenveto päivästä ja </a:t>
            </a:r>
            <a:r>
              <a:rPr lang="fi-FI" sz="2800" dirty="0" err="1"/>
              <a:t>DBR-kurssin</a:t>
            </a:r>
            <a:r>
              <a:rPr lang="fi-FI" sz="2800" dirty="0"/>
              <a:t> </a:t>
            </a:r>
            <a:r>
              <a:rPr lang="fi-FI" sz="2800" dirty="0" smtClean="0"/>
              <a:t>jatko/Pirkko</a:t>
            </a:r>
            <a:endParaRPr lang="fi-FI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Tiistain 19.1. </a:t>
            </a:r>
            <a:r>
              <a:rPr lang="fi-FI" dirty="0" smtClean="0"/>
              <a:t>ohjelma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1500174"/>
            <a:ext cx="7572428" cy="5000660"/>
          </a:xfrm>
        </p:spPr>
        <p:txBody>
          <a:bodyPr>
            <a:normAutofit/>
          </a:bodyPr>
          <a:lstStyle/>
          <a:p>
            <a:r>
              <a:rPr lang="fi-FI" sz="2400" dirty="0" smtClean="0"/>
              <a:t>klo 8.15.-9.30 </a:t>
            </a:r>
            <a:r>
              <a:rPr lang="fi-FI" sz="2400" dirty="0" err="1" smtClean="0"/>
              <a:t>Alumniaamiainen</a:t>
            </a:r>
            <a:r>
              <a:rPr lang="fi-FI" sz="2400" dirty="0" smtClean="0"/>
              <a:t> </a:t>
            </a:r>
            <a:endParaRPr lang="fi-FI" sz="2400" dirty="0" smtClean="0"/>
          </a:p>
          <a:p>
            <a:r>
              <a:rPr lang="fi-FI" sz="2400" dirty="0" smtClean="0"/>
              <a:t>k</a:t>
            </a:r>
            <a:r>
              <a:rPr lang="fi-FI" sz="2400" dirty="0" smtClean="0"/>
              <a:t>lo </a:t>
            </a:r>
            <a:r>
              <a:rPr lang="fi-FI" sz="2400" dirty="0" smtClean="0"/>
              <a:t>9.30.-</a:t>
            </a:r>
            <a:r>
              <a:rPr lang="fi-FI" sz="2400" dirty="0" smtClean="0"/>
              <a:t>10.15 </a:t>
            </a:r>
            <a:r>
              <a:rPr lang="fi-FI" sz="2400" dirty="0" smtClean="0"/>
              <a:t>Maanantain palauteringin koonti /Niina</a:t>
            </a:r>
          </a:p>
          <a:p>
            <a:r>
              <a:rPr lang="fi-FI" sz="2400" dirty="0" smtClean="0"/>
              <a:t>klo 10.15.-12 Gradu</a:t>
            </a:r>
          </a:p>
          <a:p>
            <a:pPr lvl="1"/>
            <a:r>
              <a:rPr lang="fi-FI" sz="2000" dirty="0" smtClean="0"/>
              <a:t>Kevään gradutyöskentely/ Niina</a:t>
            </a:r>
          </a:p>
          <a:p>
            <a:pPr lvl="1"/>
            <a:r>
              <a:rPr lang="fi-FI" sz="2000" dirty="0" smtClean="0"/>
              <a:t>Tutkimussuunnitelma, aiheen rajaaminen ja kirjallisuuteen perehtyminen / </a:t>
            </a:r>
            <a:r>
              <a:rPr lang="fi-FI" sz="2000" dirty="0" smtClean="0"/>
              <a:t>Sanna</a:t>
            </a:r>
          </a:p>
          <a:p>
            <a:pPr lvl="1">
              <a:buNone/>
            </a:pPr>
            <a:endParaRPr lang="fi-FI" sz="2000" dirty="0" smtClean="0"/>
          </a:p>
          <a:p>
            <a:r>
              <a:rPr lang="fi-FI" sz="2400" dirty="0" smtClean="0"/>
              <a:t>klo 12-13 </a:t>
            </a:r>
            <a:r>
              <a:rPr lang="fi-FI" sz="2400" dirty="0" smtClean="0"/>
              <a:t>Lounas</a:t>
            </a:r>
          </a:p>
          <a:p>
            <a:endParaRPr lang="fi-FI" sz="2400" dirty="0" smtClean="0"/>
          </a:p>
          <a:p>
            <a:r>
              <a:rPr lang="fi-FI" sz="2400" dirty="0" smtClean="0"/>
              <a:t>klo 13-14 Gradu: Työskentelyä </a:t>
            </a:r>
            <a:r>
              <a:rPr lang="fi-FI" sz="2400" dirty="0" smtClean="0"/>
              <a:t>vertaisryhmissä</a:t>
            </a:r>
            <a:endParaRPr lang="fi-FI" sz="2400" dirty="0" smtClean="0"/>
          </a:p>
          <a:p>
            <a:r>
              <a:rPr lang="fi-FI" sz="2400" dirty="0" smtClean="0"/>
              <a:t>klo 14-15 Gradu: Työskentely ohjaajaryhmissä</a:t>
            </a:r>
            <a:endParaRPr lang="fi-FI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815975" y="357166"/>
            <a:ext cx="6081713" cy="923925"/>
          </a:xfrm>
        </p:spPr>
        <p:txBody>
          <a:bodyPr>
            <a:noAutofit/>
          </a:bodyPr>
          <a:lstStyle/>
          <a:p>
            <a:pPr eaLnBrk="1" hangingPunct="1"/>
            <a:r>
              <a:rPr lang="fi-FI" sz="4000" dirty="0" smtClean="0"/>
              <a:t>Syksyllä opiskeltiin ahkerasti…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62" y="1571612"/>
            <a:ext cx="7858180" cy="4643470"/>
          </a:xfrm>
        </p:spPr>
        <p:txBody>
          <a:bodyPr>
            <a:noAutofit/>
          </a:bodyPr>
          <a:lstStyle/>
          <a:p>
            <a:pPr eaLnBrk="1" hangingPunct="1"/>
            <a:r>
              <a:rPr lang="fi-FI" sz="2400" dirty="0" smtClean="0"/>
              <a:t>OPVIE: Oppimisympäristöt ja viestintä 5 op</a:t>
            </a:r>
          </a:p>
          <a:p>
            <a:pPr eaLnBrk="1" hangingPunct="1"/>
            <a:r>
              <a:rPr lang="fi-FI" sz="2400" dirty="0" smtClean="0"/>
              <a:t>KOME: Ymmärtävän oppimisen kognitiivinen, </a:t>
            </a:r>
            <a:r>
              <a:rPr lang="fi-FI" sz="2400" dirty="0" err="1" smtClean="0"/>
              <a:t>motivationaalinen</a:t>
            </a:r>
            <a:r>
              <a:rPr lang="fi-FI" sz="2400" dirty="0" smtClean="0"/>
              <a:t> ja emotionaalinen perusta 6 op </a:t>
            </a:r>
          </a:p>
          <a:p>
            <a:pPr eaLnBrk="1" hangingPunct="1"/>
            <a:r>
              <a:rPr lang="fi-FI" sz="2400" dirty="0" smtClean="0"/>
              <a:t>TOPSEK: Teknologian opetuskäytön pedagoginen suunnittelu eri kouluasteilla 5 op 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DBR</a:t>
            </a:r>
            <a:r>
              <a:rPr lang="en-US" sz="2400" dirty="0" smtClean="0"/>
              <a:t>: Design Based Research </a:t>
            </a:r>
            <a:r>
              <a:rPr lang="en-US" sz="2400" dirty="0" err="1" smtClean="0"/>
              <a:t>tutkimusmenetelmänä</a:t>
            </a:r>
            <a:r>
              <a:rPr lang="en-US" sz="2400" dirty="0" smtClean="0"/>
              <a:t> 5 op</a:t>
            </a:r>
            <a:endParaRPr lang="fi-FI" sz="2400" dirty="0" smtClean="0"/>
          </a:p>
          <a:p>
            <a:pPr eaLnBrk="1" hangingPunct="1"/>
            <a:r>
              <a:rPr lang="fi-FI" sz="2400" dirty="0" smtClean="0"/>
              <a:t>Gradutyöskentelyn aloitus </a:t>
            </a:r>
          </a:p>
          <a:p>
            <a:pPr eaLnBrk="1" hangingPunct="1"/>
            <a:endParaRPr lang="fi-FI" sz="2400" dirty="0" smtClean="0"/>
          </a:p>
          <a:p>
            <a:pPr eaLnBrk="1" hangingPunct="1"/>
            <a:r>
              <a:rPr lang="fi-FI" sz="2400" dirty="0" smtClean="0"/>
              <a:t>Sivuaineopinnot</a:t>
            </a:r>
          </a:p>
          <a:p>
            <a:pPr eaLnBrk="1" hangingPunct="1"/>
            <a:r>
              <a:rPr lang="fi-FI" sz="2400" dirty="0" smtClean="0"/>
              <a:t>Aineopinnot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Pelisäännöistä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1428736"/>
            <a:ext cx="7572428" cy="4857784"/>
          </a:xfrm>
        </p:spPr>
        <p:txBody>
          <a:bodyPr>
            <a:normAutofit fontScale="85000" lnSpcReduction="20000"/>
          </a:bodyPr>
          <a:lstStyle/>
          <a:p>
            <a:r>
              <a:rPr lang="fi-FI" dirty="0" smtClean="0">
                <a:sym typeface="Wingdings" pitchFamily="2" charset="2"/>
              </a:rPr>
              <a:t>Lähiopetusten </a:t>
            </a:r>
            <a:r>
              <a:rPr lang="fi-FI" dirty="0" smtClean="0">
                <a:sym typeface="Wingdings" pitchFamily="2" charset="2"/>
              </a:rPr>
              <a:t>p</a:t>
            </a:r>
            <a:r>
              <a:rPr lang="fi-FI" dirty="0" smtClean="0"/>
              <a:t>oissaolot</a:t>
            </a:r>
            <a:endParaRPr lang="fi-FI" dirty="0" smtClean="0"/>
          </a:p>
          <a:p>
            <a:pPr lvl="1"/>
            <a:r>
              <a:rPr lang="fi-FI" dirty="0" smtClean="0"/>
              <a:t>Lähiopetuspäivät ovat tärkeitä </a:t>
            </a:r>
            <a:r>
              <a:rPr lang="fi-FI" dirty="0" smtClean="0">
                <a:sym typeface="Wingdings" pitchFamily="2" charset="2"/>
              </a:rPr>
              <a:t> </a:t>
            </a:r>
            <a:r>
              <a:rPr lang="fi-FI" dirty="0" smtClean="0">
                <a:solidFill>
                  <a:srgbClr val="FF0000"/>
                </a:solidFill>
                <a:sym typeface="Wingdings" pitchFamily="2" charset="2"/>
              </a:rPr>
              <a:t>pyri </a:t>
            </a:r>
            <a:r>
              <a:rPr lang="fi-FI" dirty="0" smtClean="0">
                <a:solidFill>
                  <a:srgbClr val="FF0000"/>
                </a:solidFill>
                <a:sym typeface="Wingdings" pitchFamily="2" charset="2"/>
              </a:rPr>
              <a:t>järjestämään niin, että pääset paikalle!</a:t>
            </a:r>
            <a:endParaRPr lang="fi-FI" dirty="0" smtClean="0">
              <a:solidFill>
                <a:srgbClr val="FF0000"/>
              </a:solidFill>
            </a:endParaRPr>
          </a:p>
          <a:p>
            <a:pPr lvl="1"/>
            <a:r>
              <a:rPr lang="fi-FI" dirty="0" smtClean="0"/>
              <a:t>Jos joudut olemaan pois, ilmoita </a:t>
            </a:r>
            <a:r>
              <a:rPr lang="fi-FI" dirty="0" smtClean="0"/>
              <a:t>siitä </a:t>
            </a:r>
            <a:r>
              <a:rPr lang="fi-FI" dirty="0" smtClean="0"/>
              <a:t>etukäteen </a:t>
            </a:r>
            <a:r>
              <a:rPr lang="fi-FI" dirty="0" smtClean="0">
                <a:sym typeface="Wingdings" pitchFamily="2" charset="2"/>
              </a:rPr>
              <a:t> </a:t>
            </a:r>
            <a:r>
              <a:rPr lang="fi-FI" dirty="0" smtClean="0">
                <a:solidFill>
                  <a:srgbClr val="FF0000"/>
                </a:solidFill>
                <a:sym typeface="Wingdings" pitchFamily="2" charset="2"/>
              </a:rPr>
              <a:t>tiedämme huomioida </a:t>
            </a:r>
            <a:r>
              <a:rPr lang="fi-FI" dirty="0" smtClean="0">
                <a:solidFill>
                  <a:srgbClr val="FF0000"/>
                </a:solidFill>
                <a:sym typeface="Wingdings" pitchFamily="2" charset="2"/>
              </a:rPr>
              <a:t>ryhmätyöskentelyssä</a:t>
            </a:r>
          </a:p>
          <a:p>
            <a:pPr lvl="1">
              <a:buNone/>
            </a:pPr>
            <a:endParaRPr lang="fi-FI" dirty="0" smtClean="0">
              <a:solidFill>
                <a:srgbClr val="FF0000"/>
              </a:solidFill>
              <a:sym typeface="Wingdings" pitchFamily="2" charset="2"/>
            </a:endParaRPr>
          </a:p>
          <a:p>
            <a:pPr lvl="1"/>
            <a:r>
              <a:rPr lang="fi-FI" dirty="0" smtClean="0">
                <a:sym typeface="Wingdings" pitchFamily="2" charset="2"/>
              </a:rPr>
              <a:t>Poissaolojen korvaavat tehtävät</a:t>
            </a:r>
            <a:endParaRPr lang="fi-FI" dirty="0" smtClean="0">
              <a:sym typeface="Wingdings" pitchFamily="2" charset="2"/>
            </a:endParaRPr>
          </a:p>
          <a:p>
            <a:pPr lvl="2"/>
            <a:r>
              <a:rPr lang="fi-FI" dirty="0" smtClean="0">
                <a:sym typeface="Wingdings" pitchFamily="2" charset="2"/>
              </a:rPr>
              <a:t>j</a:t>
            </a:r>
            <a:r>
              <a:rPr lang="fi-FI" dirty="0" smtClean="0">
                <a:sym typeface="Wingdings" pitchFamily="2" charset="2"/>
              </a:rPr>
              <a:t>atkossa tehtävänanto viimeistään saman viikon torstaina </a:t>
            </a:r>
            <a:r>
              <a:rPr lang="fi-FI" dirty="0" err="1" smtClean="0">
                <a:sym typeface="Wingdings" pitchFamily="2" charset="2"/>
              </a:rPr>
              <a:t>wikissä</a:t>
            </a:r>
            <a:endParaRPr lang="fi-FI" dirty="0" smtClean="0">
              <a:sym typeface="Wingdings" pitchFamily="2" charset="2"/>
            </a:endParaRPr>
          </a:p>
          <a:p>
            <a:pPr lvl="1">
              <a:buNone/>
            </a:pPr>
            <a:endParaRPr lang="fi-FI" dirty="0" smtClean="0"/>
          </a:p>
          <a:p>
            <a:r>
              <a:rPr lang="fi-FI" dirty="0" smtClean="0"/>
              <a:t>Tehtävien deadlinet</a:t>
            </a:r>
          </a:p>
          <a:p>
            <a:pPr lvl="1"/>
            <a:r>
              <a:rPr lang="fi-FI" dirty="0" smtClean="0"/>
              <a:t>Ilmoita opintojakson vastuuhenkilölle, </a:t>
            </a:r>
            <a:r>
              <a:rPr lang="fi-FI" dirty="0" smtClean="0"/>
              <a:t>jos et ehdi palauttamaan tehtävää </a:t>
            </a:r>
            <a:r>
              <a:rPr lang="fi-FI" dirty="0" smtClean="0"/>
              <a:t>ajoissa. Sovi/ehdota uusi palautuspäivä.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000" dirty="0" smtClean="0"/>
              <a:t>Tarvitsetko ohjausta opintoihin?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1643050"/>
            <a:ext cx="7829576" cy="4483113"/>
          </a:xfrm>
        </p:spPr>
        <p:txBody>
          <a:bodyPr/>
          <a:lstStyle/>
          <a:p>
            <a:r>
              <a:rPr lang="fi-FI" dirty="0" smtClean="0"/>
              <a:t>Ole yhteydessä Niinaan</a:t>
            </a:r>
          </a:p>
          <a:p>
            <a:pPr lvl="1"/>
            <a:r>
              <a:rPr lang="fi-FI" dirty="0" smtClean="0"/>
              <a:t>Sähköposti (</a:t>
            </a:r>
            <a:r>
              <a:rPr lang="fi-FI" dirty="0" err="1" smtClean="0">
                <a:hlinkClick r:id="rId2"/>
              </a:rPr>
              <a:t>niina.impio@oulu.fi</a:t>
            </a:r>
            <a:r>
              <a:rPr lang="fi-FI" dirty="0" smtClean="0"/>
              <a:t>)</a:t>
            </a:r>
          </a:p>
          <a:p>
            <a:pPr lvl="1"/>
            <a:r>
              <a:rPr lang="fi-FI" dirty="0" smtClean="0"/>
              <a:t>Puhelin </a:t>
            </a:r>
            <a:r>
              <a:rPr lang="fi-FI" dirty="0" smtClean="0"/>
              <a:t>553 </a:t>
            </a:r>
            <a:r>
              <a:rPr lang="fi-FI" dirty="0" smtClean="0"/>
              <a:t>3722</a:t>
            </a:r>
            <a:endParaRPr lang="fi-FI" dirty="0" smtClean="0"/>
          </a:p>
          <a:p>
            <a:pPr lvl="1"/>
            <a:r>
              <a:rPr lang="fi-FI" dirty="0" smtClean="0"/>
              <a:t>Työhuone KK 229</a:t>
            </a:r>
            <a:endParaRPr lang="fi-FI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Kevään 2010 opinnot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1500174"/>
            <a:ext cx="7715304" cy="478634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DBR: Design </a:t>
            </a:r>
            <a:r>
              <a:rPr lang="en-US" dirty="0" smtClean="0"/>
              <a:t>Based Research </a:t>
            </a:r>
            <a:r>
              <a:rPr lang="en-US" dirty="0" err="1" smtClean="0"/>
              <a:t>tutkimusmenetelmänä</a:t>
            </a:r>
            <a:r>
              <a:rPr lang="en-US" dirty="0" smtClean="0"/>
              <a:t> 5 </a:t>
            </a:r>
            <a:r>
              <a:rPr lang="en-US" dirty="0" smtClean="0"/>
              <a:t>op</a:t>
            </a:r>
            <a:endParaRPr lang="fi-FI" dirty="0" smtClean="0"/>
          </a:p>
          <a:p>
            <a:r>
              <a:rPr lang="fi-FI" dirty="0" smtClean="0"/>
              <a:t>Gradu</a:t>
            </a:r>
          </a:p>
          <a:p>
            <a:endParaRPr lang="fi-FI" dirty="0" smtClean="0"/>
          </a:p>
          <a:p>
            <a:r>
              <a:rPr lang="fi-FI" dirty="0" smtClean="0"/>
              <a:t>KVALI: Kvalitatiivinen tutkimuksen jatkokurssi 5 op</a:t>
            </a:r>
          </a:p>
          <a:p>
            <a:r>
              <a:rPr lang="fi-FI" dirty="0" smtClean="0"/>
              <a:t>LETEC: </a:t>
            </a:r>
            <a:r>
              <a:rPr lang="en-US" dirty="0" smtClean="0"/>
              <a:t>Learning </a:t>
            </a:r>
            <a:r>
              <a:rPr lang="en-US" dirty="0" smtClean="0"/>
              <a:t>and Collaboration in Technology-Enhanced Contexts </a:t>
            </a:r>
            <a:r>
              <a:rPr lang="fi-FI" dirty="0" smtClean="0"/>
              <a:t>6 op</a:t>
            </a:r>
          </a:p>
          <a:p>
            <a:r>
              <a:rPr lang="fi-FI" dirty="0" smtClean="0"/>
              <a:t>ASI: Asiantuntijuus </a:t>
            </a:r>
            <a:r>
              <a:rPr lang="fi-FI" dirty="0" smtClean="0"/>
              <a:t>ja sosiaaliset </a:t>
            </a:r>
            <a:r>
              <a:rPr lang="fi-FI" dirty="0" smtClean="0"/>
              <a:t>innovaatiot 8 op</a:t>
            </a:r>
          </a:p>
          <a:p>
            <a:endParaRPr lang="fi-FI" dirty="0" smtClean="0"/>
          </a:p>
          <a:p>
            <a:r>
              <a:rPr lang="fi-FI" dirty="0" smtClean="0"/>
              <a:t>Lisäksi kevään aikana käydään </a:t>
            </a:r>
            <a:r>
              <a:rPr lang="fi-FI" dirty="0" err="1" smtClean="0"/>
              <a:t>HOPS-keskustelut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414338"/>
            <a:ext cx="5060950" cy="890587"/>
          </a:xfrm>
        </p:spPr>
        <p:txBody>
          <a:bodyPr>
            <a:normAutofit/>
          </a:bodyPr>
          <a:lstStyle/>
          <a:p>
            <a:pPr eaLnBrk="1" hangingPunct="1"/>
            <a:r>
              <a:rPr lang="fi-FI" dirty="0" smtClean="0"/>
              <a:t>Palauterinki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0913" y="1412875"/>
            <a:ext cx="7597775" cy="4757738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fi-FI" dirty="0" smtClean="0"/>
              <a:t>J</a:t>
            </a:r>
            <a:r>
              <a:rPr lang="fi-FI" dirty="0" smtClean="0"/>
              <a:t>akaannutaan </a:t>
            </a:r>
            <a:r>
              <a:rPr lang="fi-FI" dirty="0" smtClean="0"/>
              <a:t>kolmeen </a:t>
            </a:r>
            <a:r>
              <a:rPr lang="fi-FI" dirty="0" smtClean="0"/>
              <a:t>ryhmään ja </a:t>
            </a:r>
            <a:r>
              <a:rPr lang="fi-FI" dirty="0" smtClean="0"/>
              <a:t>valitaan jokaisesta ryhmästä yksi </a:t>
            </a:r>
            <a:r>
              <a:rPr lang="fi-FI" dirty="0" smtClean="0"/>
              <a:t>pöytävastaava. Pöytävastaava on koko ajan samassa pöydässä.</a:t>
            </a:r>
            <a:endParaRPr lang="fi-FI" dirty="0" smtClean="0"/>
          </a:p>
          <a:p>
            <a:pPr eaLnBrk="1" hangingPunct="1"/>
            <a:r>
              <a:rPr lang="fi-FI" dirty="0" smtClean="0"/>
              <a:t>Keskustellaan </a:t>
            </a:r>
            <a:r>
              <a:rPr lang="fi-FI" dirty="0" smtClean="0"/>
              <a:t>annetusta </a:t>
            </a:r>
            <a:r>
              <a:rPr lang="fi-FI" dirty="0" smtClean="0"/>
              <a:t>aiheesta ja kirjataan keskeisiä ajatuksia ”pöytäliinaan</a:t>
            </a:r>
            <a:r>
              <a:rPr lang="fi-FI" dirty="0" smtClean="0"/>
              <a:t>”.</a:t>
            </a:r>
            <a:endParaRPr lang="fi-FI" dirty="0" smtClean="0"/>
          </a:p>
          <a:p>
            <a:pPr eaLnBrk="1" hangingPunct="1"/>
            <a:r>
              <a:rPr lang="fi-FI" dirty="0" smtClean="0"/>
              <a:t>Pöydän </a:t>
            </a:r>
            <a:r>
              <a:rPr lang="fi-FI" dirty="0" smtClean="0"/>
              <a:t>vaihto 10 min. välein</a:t>
            </a:r>
          </a:p>
          <a:p>
            <a:pPr eaLnBrk="1" hangingPunct="1"/>
            <a:r>
              <a:rPr lang="fi-FI" dirty="0" smtClean="0"/>
              <a:t>Lopuksi </a:t>
            </a:r>
            <a:r>
              <a:rPr lang="fi-FI" dirty="0" smtClean="0"/>
              <a:t>palataan aloitus pöytään ja tehdään yhteenveto ko. pöydän </a:t>
            </a:r>
            <a:r>
              <a:rPr lang="fi-FI" dirty="0" smtClean="0"/>
              <a:t>keskustelusta.</a:t>
            </a:r>
            <a:endParaRPr lang="fi-FI" dirty="0" smtClean="0"/>
          </a:p>
          <a:p>
            <a:pPr eaLnBrk="1" hangingPunct="1"/>
            <a:r>
              <a:rPr lang="fi-FI" dirty="0" smtClean="0"/>
              <a:t>Y</a:t>
            </a:r>
            <a:r>
              <a:rPr lang="fi-FI" dirty="0" smtClean="0"/>
              <a:t>hteenvedot </a:t>
            </a:r>
            <a:r>
              <a:rPr lang="fi-FI" dirty="0" smtClean="0"/>
              <a:t>esitellään </a:t>
            </a:r>
            <a:r>
              <a:rPr lang="fi-FI" dirty="0" smtClean="0"/>
              <a:t>tiistaina.</a:t>
            </a: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857224" y="642918"/>
            <a:ext cx="7786742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i-FI" sz="3600" dirty="0"/>
              <a:t>Pohtikaa tässä </a:t>
            </a:r>
            <a:r>
              <a:rPr lang="fi-FI" sz="3600" dirty="0" smtClean="0"/>
              <a:t>pöydässä </a:t>
            </a:r>
            <a:endParaRPr lang="fi-FI" sz="36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fi-FI" sz="3200" dirty="0">
              <a:latin typeface="Apple Chancery" pitchFamily="66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fi-FI" sz="3000" dirty="0" smtClean="0"/>
              <a:t> </a:t>
            </a:r>
            <a:r>
              <a:rPr lang="fi-FI" sz="3000" dirty="0" smtClean="0"/>
              <a:t>Miten opintojen ohjaus on onnistunut</a:t>
            </a:r>
            <a:r>
              <a:rPr lang="fi-FI" sz="3000" dirty="0" smtClean="0"/>
              <a:t>?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fi-FI" sz="3000" dirty="0" smtClean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fi-FI" sz="3000" dirty="0" smtClean="0"/>
              <a:t> Miten </a:t>
            </a:r>
            <a:r>
              <a:rPr lang="fi-FI" sz="3000" dirty="0"/>
              <a:t>opintojen tiedottaminen </a:t>
            </a:r>
            <a:r>
              <a:rPr lang="fi-FI" sz="3000" dirty="0" smtClean="0"/>
              <a:t>on toiminut</a:t>
            </a:r>
            <a:r>
              <a:rPr lang="fi-FI" sz="3000" dirty="0" smtClean="0"/>
              <a:t>?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fi-FI" sz="30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fi-FI" sz="3000" dirty="0"/>
              <a:t> Miten olet itse vaikuttanut opintojen edistymiseen</a:t>
            </a:r>
            <a:r>
              <a:rPr lang="fi-FI" sz="3000" dirty="0" smtClean="0"/>
              <a:t>?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fi-FI" sz="30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fi-FI" sz="3000" dirty="0"/>
              <a:t> </a:t>
            </a:r>
            <a:r>
              <a:rPr lang="fi-FI" sz="3000" dirty="0" smtClean="0"/>
              <a:t>Millaisia kehittämisehdotuksia teillä on ohjaukseen </a:t>
            </a:r>
            <a:r>
              <a:rPr lang="fi-FI" sz="3000" dirty="0"/>
              <a:t>ja tiedottamiseen?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385</Words>
  <Application>Microsoft Office PowerPoint</Application>
  <PresentationFormat>On-screen Show (4:3)</PresentationFormat>
  <Paragraphs>87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Kevään 2010 aloitus</vt:lpstr>
      <vt:lpstr>Maanantain 18.1. ohjelma</vt:lpstr>
      <vt:lpstr>Tiistain 19.1. ohjelma</vt:lpstr>
      <vt:lpstr>Syksyllä opiskeltiin ahkerasti…</vt:lpstr>
      <vt:lpstr>Pelisäännöistä</vt:lpstr>
      <vt:lpstr>Tarvitsetko ohjausta opintoihin?</vt:lpstr>
      <vt:lpstr>Kevään 2010 opinnot</vt:lpstr>
      <vt:lpstr>Palauterinki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noikar</dc:creator>
  <cp:lastModifiedBy>Niina Impiö</cp:lastModifiedBy>
  <cp:revision>39</cp:revision>
  <dcterms:created xsi:type="dcterms:W3CDTF">2010-01-15T12:34:30Z</dcterms:created>
  <dcterms:modified xsi:type="dcterms:W3CDTF">2010-01-17T21:42:17Z</dcterms:modified>
</cp:coreProperties>
</file>